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4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6" r:id="rId14"/>
    <p:sldId id="294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D7562-0667-4EB2-B973-D265F605F240}" v="15" dt="2022-04-06T09:26:28.118"/>
    <p1510:client id="{2BADB052-984C-CC19-E460-BDDF87636A1B}" v="56" dt="2022-04-06T13:49:05.517"/>
    <p1510:client id="{3DAA5F18-1760-4D1C-BA12-521978F09E18}" v="86" dt="2022-04-06T13:05:50.962"/>
    <p1510:client id="{B9823623-7AAE-9E75-E3A8-D2F79E068065}" v="60" dt="2022-04-06T13:54:36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Garcia Domingos" userId="0c861c5926bf8fcf" providerId="LiveId" clId="{2B4D7562-0667-4EB2-B973-D265F605F240}"/>
    <pc:docChg chg="undo custSel addSld modSld">
      <pc:chgData name="Miguel Garcia Domingos" userId="0c861c5926bf8fcf" providerId="LiveId" clId="{2B4D7562-0667-4EB2-B973-D265F605F240}" dt="2022-04-06T09:34:21.017" v="332" actId="1076"/>
      <pc:docMkLst>
        <pc:docMk/>
      </pc:docMkLst>
      <pc:sldChg chg="modSp mod">
        <pc:chgData name="Miguel Garcia Domingos" userId="0c861c5926bf8fcf" providerId="LiveId" clId="{2B4D7562-0667-4EB2-B973-D265F605F240}" dt="2022-04-06T09:25:04.397" v="217" actId="255"/>
        <pc:sldMkLst>
          <pc:docMk/>
          <pc:sldMk cId="3069170384" sldId="256"/>
        </pc:sldMkLst>
        <pc:spChg chg="mod">
          <ac:chgData name="Miguel Garcia Domingos" userId="0c861c5926bf8fcf" providerId="LiveId" clId="{2B4D7562-0667-4EB2-B973-D265F605F240}" dt="2022-04-06T09:24:56.752" v="216" actId="20577"/>
          <ac:spMkLst>
            <pc:docMk/>
            <pc:sldMk cId="3069170384" sldId="256"/>
            <ac:spMk id="3" creationId="{00000000-0000-0000-0000-000000000000}"/>
          </ac:spMkLst>
        </pc:spChg>
        <pc:spChg chg="mod">
          <ac:chgData name="Miguel Garcia Domingos" userId="0c861c5926bf8fcf" providerId="LiveId" clId="{2B4D7562-0667-4EB2-B973-D265F605F240}" dt="2022-04-06T09:25:04.397" v="217" actId="255"/>
          <ac:spMkLst>
            <pc:docMk/>
            <pc:sldMk cId="3069170384" sldId="256"/>
            <ac:spMk id="9" creationId="{00000000-0000-0000-0000-000000000000}"/>
          </ac:spMkLst>
        </pc:spChg>
        <pc:picChg chg="mod">
          <ac:chgData name="Miguel Garcia Domingos" userId="0c861c5926bf8fcf" providerId="LiveId" clId="{2B4D7562-0667-4EB2-B973-D265F605F240}" dt="2022-04-06T09:23:56.992" v="181" actId="1076"/>
          <ac:picMkLst>
            <pc:docMk/>
            <pc:sldMk cId="3069170384" sldId="256"/>
            <ac:picMk id="1026" creationId="{00000000-0000-0000-0000-000000000000}"/>
          </ac:picMkLst>
        </pc:picChg>
      </pc:sldChg>
      <pc:sldChg chg="modSp mod">
        <pc:chgData name="Miguel Garcia Domingos" userId="0c861c5926bf8fcf" providerId="LiveId" clId="{2B4D7562-0667-4EB2-B973-D265F605F240}" dt="2022-04-06T09:09:05.407" v="26" actId="20577"/>
        <pc:sldMkLst>
          <pc:docMk/>
          <pc:sldMk cId="2193342399" sldId="287"/>
        </pc:sldMkLst>
        <pc:spChg chg="mod">
          <ac:chgData name="Miguel Garcia Domingos" userId="0c861c5926bf8fcf" providerId="LiveId" clId="{2B4D7562-0667-4EB2-B973-D265F605F240}" dt="2022-04-06T09:09:05.407" v="26" actId="20577"/>
          <ac:spMkLst>
            <pc:docMk/>
            <pc:sldMk cId="2193342399" sldId="287"/>
            <ac:spMk id="6" creationId="{F448E226-A81C-42E8-8D85-AB2BC00EFE79}"/>
          </ac:spMkLst>
        </pc:spChg>
      </pc:sldChg>
      <pc:sldChg chg="mod modShow">
        <pc:chgData name="Miguel Garcia Domingos" userId="0c861c5926bf8fcf" providerId="LiveId" clId="{2B4D7562-0667-4EB2-B973-D265F605F240}" dt="2022-04-06T09:12:00.672" v="27" actId="729"/>
        <pc:sldMkLst>
          <pc:docMk/>
          <pc:sldMk cId="1122883964" sldId="288"/>
        </pc:sldMkLst>
      </pc:sldChg>
      <pc:sldChg chg="modSp mod">
        <pc:chgData name="Miguel Garcia Domingos" userId="0c861c5926bf8fcf" providerId="LiveId" clId="{2B4D7562-0667-4EB2-B973-D265F605F240}" dt="2022-04-06T09:17:04.884" v="94" actId="122"/>
        <pc:sldMkLst>
          <pc:docMk/>
          <pc:sldMk cId="4060895065" sldId="290"/>
        </pc:sldMkLst>
        <pc:graphicFrameChg chg="mod modGraphic">
          <ac:chgData name="Miguel Garcia Domingos" userId="0c861c5926bf8fcf" providerId="LiveId" clId="{2B4D7562-0667-4EB2-B973-D265F605F240}" dt="2022-04-06T09:17:04.884" v="94" actId="122"/>
          <ac:graphicFrameMkLst>
            <pc:docMk/>
            <pc:sldMk cId="4060895065" sldId="290"/>
            <ac:graphicFrameMk id="4" creationId="{7F96AC4B-F6B2-4E2E-BBC6-DCEF0702FD1C}"/>
          </ac:graphicFrameMkLst>
        </pc:graphicFrameChg>
      </pc:sldChg>
      <pc:sldChg chg="modSp mod">
        <pc:chgData name="Miguel Garcia Domingos" userId="0c861c5926bf8fcf" providerId="LiveId" clId="{2B4D7562-0667-4EB2-B973-D265F605F240}" dt="2022-04-06T09:19:06.552" v="118" actId="2062"/>
        <pc:sldMkLst>
          <pc:docMk/>
          <pc:sldMk cId="3764740403" sldId="292"/>
        </pc:sldMkLst>
        <pc:graphicFrameChg chg="mod modGraphic">
          <ac:chgData name="Miguel Garcia Domingos" userId="0c861c5926bf8fcf" providerId="LiveId" clId="{2B4D7562-0667-4EB2-B973-D265F605F240}" dt="2022-04-06T09:19:06.552" v="118" actId="2062"/>
          <ac:graphicFrameMkLst>
            <pc:docMk/>
            <pc:sldMk cId="3764740403" sldId="292"/>
            <ac:graphicFrameMk id="4" creationId="{81241780-7CDF-4474-83EE-01E0AD476953}"/>
          </ac:graphicFrameMkLst>
        </pc:graphicFrameChg>
      </pc:sldChg>
      <pc:sldChg chg="modSp mod">
        <pc:chgData name="Miguel Garcia Domingos" userId="0c861c5926bf8fcf" providerId="LiveId" clId="{2B4D7562-0667-4EB2-B973-D265F605F240}" dt="2022-04-06T09:32:32.219" v="314" actId="14734"/>
        <pc:sldMkLst>
          <pc:docMk/>
          <pc:sldMk cId="1600918235" sldId="293"/>
        </pc:sldMkLst>
        <pc:spChg chg="mod">
          <ac:chgData name="Miguel Garcia Domingos" userId="0c861c5926bf8fcf" providerId="LiveId" clId="{2B4D7562-0667-4EB2-B973-D265F605F240}" dt="2022-04-06T09:32:07.554" v="310" actId="20577"/>
          <ac:spMkLst>
            <pc:docMk/>
            <pc:sldMk cId="1600918235" sldId="293"/>
            <ac:spMk id="3" creationId="{D1E24D42-3F4B-3126-C12B-E3EEBC6638D4}"/>
          </ac:spMkLst>
        </pc:spChg>
        <pc:graphicFrameChg chg="mod modGraphic">
          <ac:chgData name="Miguel Garcia Domingos" userId="0c861c5926bf8fcf" providerId="LiveId" clId="{2B4D7562-0667-4EB2-B973-D265F605F240}" dt="2022-04-06T09:32:32.219" v="314" actId="14734"/>
          <ac:graphicFrameMkLst>
            <pc:docMk/>
            <pc:sldMk cId="1600918235" sldId="293"/>
            <ac:graphicFrameMk id="4" creationId="{E6DACA1F-FE3A-48C8-A176-B7CF41DB4E49}"/>
          </ac:graphicFrameMkLst>
        </pc:graphicFrameChg>
      </pc:sldChg>
      <pc:sldChg chg="modSp mod">
        <pc:chgData name="Miguel Garcia Domingos" userId="0c861c5926bf8fcf" providerId="LiveId" clId="{2B4D7562-0667-4EB2-B973-D265F605F240}" dt="2022-04-06T09:34:21.017" v="332" actId="1076"/>
        <pc:sldMkLst>
          <pc:docMk/>
          <pc:sldMk cId="407639527" sldId="294"/>
        </pc:sldMkLst>
        <pc:spChg chg="mod">
          <ac:chgData name="Miguel Garcia Domingos" userId="0c861c5926bf8fcf" providerId="LiveId" clId="{2B4D7562-0667-4EB2-B973-D265F605F240}" dt="2022-04-06T09:34:21.017" v="332" actId="1076"/>
          <ac:spMkLst>
            <pc:docMk/>
            <pc:sldMk cId="407639527" sldId="294"/>
            <ac:spMk id="6" creationId="{574F9B36-FFD5-42FB-8529-A7D82F906A5A}"/>
          </ac:spMkLst>
        </pc:spChg>
        <pc:spChg chg="mod">
          <ac:chgData name="Miguel Garcia Domingos" userId="0c861c5926bf8fcf" providerId="LiveId" clId="{2B4D7562-0667-4EB2-B973-D265F605F240}" dt="2022-04-06T09:12:43.888" v="31" actId="27636"/>
          <ac:spMkLst>
            <pc:docMk/>
            <pc:sldMk cId="407639527" sldId="294"/>
            <ac:spMk id="11" creationId="{54B517F0-44CC-CBA0-F13A-09B239CF09DD}"/>
          </ac:spMkLst>
        </pc:spChg>
        <pc:picChg chg="mod">
          <ac:chgData name="Miguel Garcia Domingos" userId="0c861c5926bf8fcf" providerId="LiveId" clId="{2B4D7562-0667-4EB2-B973-D265F605F240}" dt="2022-04-06T09:20:15.208" v="173" actId="14100"/>
          <ac:picMkLst>
            <pc:docMk/>
            <pc:sldMk cId="407639527" sldId="294"/>
            <ac:picMk id="4" creationId="{94366C59-A476-4855-9182-213258E6BE00}"/>
          </ac:picMkLst>
        </pc:picChg>
        <pc:picChg chg="mod">
          <ac:chgData name="Miguel Garcia Domingos" userId="0c861c5926bf8fcf" providerId="LiveId" clId="{2B4D7562-0667-4EB2-B973-D265F605F240}" dt="2022-04-06T09:20:01.264" v="171" actId="1038"/>
          <ac:picMkLst>
            <pc:docMk/>
            <pc:sldMk cId="407639527" sldId="294"/>
            <ac:picMk id="12" creationId="{7F45AE20-B9D5-EFFA-713A-BF56B25C1471}"/>
          </ac:picMkLst>
        </pc:picChg>
      </pc:sldChg>
      <pc:sldChg chg="modSp add mod">
        <pc:chgData name="Miguel Garcia Domingos" userId="0c861c5926bf8fcf" providerId="LiveId" clId="{2B4D7562-0667-4EB2-B973-D265F605F240}" dt="2022-04-06T09:32:58.143" v="323" actId="20577"/>
        <pc:sldMkLst>
          <pc:docMk/>
          <pc:sldMk cId="1528422869" sldId="295"/>
        </pc:sldMkLst>
        <pc:spChg chg="mod">
          <ac:chgData name="Miguel Garcia Domingos" userId="0c861c5926bf8fcf" providerId="LiveId" clId="{2B4D7562-0667-4EB2-B973-D265F605F240}" dt="2022-04-06T09:32:58.143" v="323" actId="20577"/>
          <ac:spMkLst>
            <pc:docMk/>
            <pc:sldMk cId="1528422869" sldId="295"/>
            <ac:spMk id="3" creationId="{D1E24D42-3F4B-3126-C12B-E3EEBC6638D4}"/>
          </ac:spMkLst>
        </pc:spChg>
        <pc:graphicFrameChg chg="mod modGraphic">
          <ac:chgData name="Miguel Garcia Domingos" userId="0c861c5926bf8fcf" providerId="LiveId" clId="{2B4D7562-0667-4EB2-B973-D265F605F240}" dt="2022-04-06T09:31:26.625" v="296" actId="1076"/>
          <ac:graphicFrameMkLst>
            <pc:docMk/>
            <pc:sldMk cId="1528422869" sldId="295"/>
            <ac:graphicFrameMk id="4" creationId="{E6DACA1F-FE3A-48C8-A176-B7CF41DB4E49}"/>
          </ac:graphicFrameMkLst>
        </pc:graphicFrameChg>
      </pc:sldChg>
      <pc:sldChg chg="modSp add mod">
        <pc:chgData name="Miguel Garcia Domingos" userId="0c861c5926bf8fcf" providerId="LiveId" clId="{2B4D7562-0667-4EB2-B973-D265F605F240}" dt="2022-04-06T09:33:04.715" v="329" actId="20577"/>
        <pc:sldMkLst>
          <pc:docMk/>
          <pc:sldMk cId="2034973312" sldId="296"/>
        </pc:sldMkLst>
        <pc:spChg chg="mod">
          <ac:chgData name="Miguel Garcia Domingos" userId="0c861c5926bf8fcf" providerId="LiveId" clId="{2B4D7562-0667-4EB2-B973-D265F605F240}" dt="2022-04-06T09:33:04.715" v="329" actId="20577"/>
          <ac:spMkLst>
            <pc:docMk/>
            <pc:sldMk cId="2034973312" sldId="296"/>
            <ac:spMk id="3" creationId="{D1E24D42-3F4B-3126-C12B-E3EEBC6638D4}"/>
          </ac:spMkLst>
        </pc:spChg>
        <pc:graphicFrameChg chg="mod modGraphic">
          <ac:chgData name="Miguel Garcia Domingos" userId="0c861c5926bf8fcf" providerId="LiveId" clId="{2B4D7562-0667-4EB2-B973-D265F605F240}" dt="2022-04-06T09:32:47.066" v="317" actId="14734"/>
          <ac:graphicFrameMkLst>
            <pc:docMk/>
            <pc:sldMk cId="2034973312" sldId="296"/>
            <ac:graphicFrameMk id="4" creationId="{E6DACA1F-FE3A-48C8-A176-B7CF41DB4E49}"/>
          </ac:graphicFrameMkLst>
        </pc:graphicFrameChg>
      </pc:sldChg>
    </pc:docChg>
  </pc:docChgLst>
  <pc:docChgLst>
    <pc:chgData name="Julia Moura" userId="S::juliamoura@aepedroucos.com::6f94180b-5eea-4f64-9856-c211ed132da2" providerId="AD" clId="Web-{B9823623-7AAE-9E75-E3A8-D2F79E068065}"/>
    <pc:docChg chg="modSld">
      <pc:chgData name="Julia Moura" userId="S::juliamoura@aepedroucos.com::6f94180b-5eea-4f64-9856-c211ed132da2" providerId="AD" clId="Web-{B9823623-7AAE-9E75-E3A8-D2F79E068065}" dt="2022-04-06T13:54:19.026" v="22"/>
      <pc:docMkLst>
        <pc:docMk/>
      </pc:docMkLst>
      <pc:sldChg chg="modSp">
        <pc:chgData name="Julia Moura" userId="S::juliamoura@aepedroucos.com::6f94180b-5eea-4f64-9856-c211ed132da2" providerId="AD" clId="Web-{B9823623-7AAE-9E75-E3A8-D2F79E068065}" dt="2022-04-06T13:52:59.756" v="18" actId="14100"/>
        <pc:sldMkLst>
          <pc:docMk/>
          <pc:sldMk cId="2193342399" sldId="287"/>
        </pc:sldMkLst>
        <pc:spChg chg="mod">
          <ac:chgData name="Julia Moura" userId="S::juliamoura@aepedroucos.com::6f94180b-5eea-4f64-9856-c211ed132da2" providerId="AD" clId="Web-{B9823623-7AAE-9E75-E3A8-D2F79E068065}" dt="2022-04-06T13:52:50.287" v="16" actId="1076"/>
          <ac:spMkLst>
            <pc:docMk/>
            <pc:sldMk cId="2193342399" sldId="287"/>
            <ac:spMk id="3" creationId="{F17F7100-7A63-C03F-BB93-08BD6FA58D7B}"/>
          </ac:spMkLst>
        </pc:spChg>
        <pc:spChg chg="mod">
          <ac:chgData name="Julia Moura" userId="S::juliamoura@aepedroucos.com::6f94180b-5eea-4f64-9856-c211ed132da2" providerId="AD" clId="Web-{B9823623-7AAE-9E75-E3A8-D2F79E068065}" dt="2022-04-06T13:52:59.756" v="18" actId="14100"/>
          <ac:spMkLst>
            <pc:docMk/>
            <pc:sldMk cId="2193342399" sldId="287"/>
            <ac:spMk id="6" creationId="{F448E226-A81C-42E8-8D85-AB2BC00EFE79}"/>
          </ac:spMkLst>
        </pc:spChg>
        <pc:graphicFrameChg chg="mod">
          <ac:chgData name="Julia Moura" userId="S::juliamoura@aepedroucos.com::6f94180b-5eea-4f64-9856-c211ed132da2" providerId="AD" clId="Web-{B9823623-7AAE-9E75-E3A8-D2F79E068065}" dt="2022-04-06T13:52:28.770" v="14" actId="1076"/>
          <ac:graphicFrameMkLst>
            <pc:docMk/>
            <pc:sldMk cId="2193342399" sldId="287"/>
            <ac:graphicFrameMk id="4" creationId="{8F34A3C0-0B1B-4332-B143-C5ADEFB8ABC7}"/>
          </ac:graphicFrameMkLst>
        </pc:graphicFrameChg>
      </pc:sldChg>
      <pc:sldChg chg="modSp">
        <pc:chgData name="Julia Moura" userId="S::juliamoura@aepedroucos.com::6f94180b-5eea-4f64-9856-c211ed132da2" providerId="AD" clId="Web-{B9823623-7AAE-9E75-E3A8-D2F79E068065}" dt="2022-04-06T13:54:19.026" v="22"/>
        <pc:sldMkLst>
          <pc:docMk/>
          <pc:sldMk cId="2034973312" sldId="296"/>
        </pc:sldMkLst>
        <pc:graphicFrameChg chg="mod modGraphic">
          <ac:chgData name="Julia Moura" userId="S::juliamoura@aepedroucos.com::6f94180b-5eea-4f64-9856-c211ed132da2" providerId="AD" clId="Web-{B9823623-7AAE-9E75-E3A8-D2F79E068065}" dt="2022-04-06T13:54:19.026" v="22"/>
          <ac:graphicFrameMkLst>
            <pc:docMk/>
            <pc:sldMk cId="2034973312" sldId="296"/>
            <ac:graphicFrameMk id="4" creationId="{E6DACA1F-FE3A-48C8-A176-B7CF41DB4E49}"/>
          </ac:graphicFrameMkLst>
        </pc:graphicFrameChg>
      </pc:sldChg>
    </pc:docChg>
  </pc:docChgLst>
  <pc:docChgLst>
    <pc:chgData name="Julia Moura" userId="S::juliamoura@aepedroucos.com::6f94180b-5eea-4f64-9856-c211ed132da2" providerId="AD" clId="Web-{2BADB052-984C-CC19-E460-BDDF87636A1B}"/>
    <pc:docChg chg="modSld">
      <pc:chgData name="Julia Moura" userId="S::juliamoura@aepedroucos.com::6f94180b-5eea-4f64-9856-c211ed132da2" providerId="AD" clId="Web-{2BADB052-984C-CC19-E460-BDDF87636A1B}" dt="2022-04-06T13:49:00.517" v="23" actId="20577"/>
      <pc:docMkLst>
        <pc:docMk/>
      </pc:docMkLst>
      <pc:sldChg chg="modSp">
        <pc:chgData name="Julia Moura" userId="S::juliamoura@aepedroucos.com::6f94180b-5eea-4f64-9856-c211ed132da2" providerId="AD" clId="Web-{2BADB052-984C-CC19-E460-BDDF87636A1B}" dt="2022-04-06T13:49:00.517" v="23" actId="20577"/>
        <pc:sldMkLst>
          <pc:docMk/>
          <pc:sldMk cId="2193342399" sldId="287"/>
        </pc:sldMkLst>
        <pc:spChg chg="mod">
          <ac:chgData name="Julia Moura" userId="S::juliamoura@aepedroucos.com::6f94180b-5eea-4f64-9856-c211ed132da2" providerId="AD" clId="Web-{2BADB052-984C-CC19-E460-BDDF87636A1B}" dt="2022-04-06T13:49:00.517" v="23" actId="20577"/>
          <ac:spMkLst>
            <pc:docMk/>
            <pc:sldMk cId="2193342399" sldId="287"/>
            <ac:spMk id="6" creationId="{F448E226-A81C-42E8-8D85-AB2BC00EFE79}"/>
          </ac:spMkLst>
        </pc:spChg>
      </pc:sldChg>
    </pc:docChg>
  </pc:docChgLst>
  <pc:docChgLst>
    <pc:chgData name="Adelina Silva" userId="S::adelinasilva@aepedroucos.com::712c888d-b3fd-4b2a-9f05-b5016ac38575" providerId="AD" clId="Web-{3DAA5F18-1760-4D1C-BA12-521978F09E18}"/>
    <pc:docChg chg="modSld">
      <pc:chgData name="Adelina Silva" userId="S::adelinasilva@aepedroucos.com::712c888d-b3fd-4b2a-9f05-b5016ac38575" providerId="AD" clId="Web-{3DAA5F18-1760-4D1C-BA12-521978F09E18}" dt="2022-04-06T13:05:41.399" v="66"/>
      <pc:docMkLst>
        <pc:docMk/>
      </pc:docMkLst>
      <pc:sldChg chg="mod modShow">
        <pc:chgData name="Adelina Silva" userId="S::adelinasilva@aepedroucos.com::712c888d-b3fd-4b2a-9f05-b5016ac38575" providerId="AD" clId="Web-{3DAA5F18-1760-4D1C-BA12-521978F09E18}" dt="2022-04-06T13:03:39.755" v="0"/>
        <pc:sldMkLst>
          <pc:docMk/>
          <pc:sldMk cId="1122883964" sldId="288"/>
        </pc:sldMkLst>
      </pc:sldChg>
      <pc:sldChg chg="modSp">
        <pc:chgData name="Adelina Silva" userId="S::adelinasilva@aepedroucos.com::712c888d-b3fd-4b2a-9f05-b5016ac38575" providerId="AD" clId="Web-{3DAA5F18-1760-4D1C-BA12-521978F09E18}" dt="2022-04-06T13:04:43.601" v="18"/>
        <pc:sldMkLst>
          <pc:docMk/>
          <pc:sldMk cId="1600918235" sldId="293"/>
        </pc:sldMkLst>
        <pc:graphicFrameChg chg="mod modGraphic">
          <ac:chgData name="Adelina Silva" userId="S::adelinasilva@aepedroucos.com::712c888d-b3fd-4b2a-9f05-b5016ac38575" providerId="AD" clId="Web-{3DAA5F18-1760-4D1C-BA12-521978F09E18}" dt="2022-04-06T13:04:43.601" v="18"/>
          <ac:graphicFrameMkLst>
            <pc:docMk/>
            <pc:sldMk cId="1600918235" sldId="293"/>
            <ac:graphicFrameMk id="4" creationId="{E6DACA1F-FE3A-48C8-A176-B7CF41DB4E49}"/>
          </ac:graphicFrameMkLst>
        </pc:graphicFrameChg>
      </pc:sldChg>
      <pc:sldChg chg="modSp">
        <pc:chgData name="Adelina Silva" userId="S::adelinasilva@aepedroucos.com::712c888d-b3fd-4b2a-9f05-b5016ac38575" providerId="AD" clId="Web-{3DAA5F18-1760-4D1C-BA12-521978F09E18}" dt="2022-04-06T13:05:25.930" v="54"/>
        <pc:sldMkLst>
          <pc:docMk/>
          <pc:sldMk cId="1528422869" sldId="295"/>
        </pc:sldMkLst>
        <pc:graphicFrameChg chg="mod modGraphic">
          <ac:chgData name="Adelina Silva" userId="S::adelinasilva@aepedroucos.com::712c888d-b3fd-4b2a-9f05-b5016ac38575" providerId="AD" clId="Web-{3DAA5F18-1760-4D1C-BA12-521978F09E18}" dt="2022-04-06T13:05:25.930" v="54"/>
          <ac:graphicFrameMkLst>
            <pc:docMk/>
            <pc:sldMk cId="1528422869" sldId="295"/>
            <ac:graphicFrameMk id="4" creationId="{E6DACA1F-FE3A-48C8-A176-B7CF41DB4E49}"/>
          </ac:graphicFrameMkLst>
        </pc:graphicFrameChg>
      </pc:sldChg>
      <pc:sldChg chg="modSp">
        <pc:chgData name="Adelina Silva" userId="S::adelinasilva@aepedroucos.com::712c888d-b3fd-4b2a-9f05-b5016ac38575" providerId="AD" clId="Web-{3DAA5F18-1760-4D1C-BA12-521978F09E18}" dt="2022-04-06T13:05:41.399" v="66"/>
        <pc:sldMkLst>
          <pc:docMk/>
          <pc:sldMk cId="2034973312" sldId="296"/>
        </pc:sldMkLst>
        <pc:graphicFrameChg chg="mod modGraphic">
          <ac:chgData name="Adelina Silva" userId="S::adelinasilva@aepedroucos.com::712c888d-b3fd-4b2a-9f05-b5016ac38575" providerId="AD" clId="Web-{3DAA5F18-1760-4D1C-BA12-521978F09E18}" dt="2022-04-06T13:05:41.399" v="66"/>
          <ac:graphicFrameMkLst>
            <pc:docMk/>
            <pc:sldMk cId="2034973312" sldId="296"/>
            <ac:graphicFrameMk id="4" creationId="{E6DACA1F-FE3A-48C8-A176-B7CF41DB4E4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4D6F5-5EA9-4C17-95AB-0D9B3A6AF37D}" type="datetimeFigureOut">
              <a:rPr lang="pt-PT" smtClean="0"/>
              <a:t>06/04/2022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8981E-90A9-49C9-9CB9-8B4FC40842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600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F8492-D5C6-46EB-BCEC-E2A8F0791CE8}" type="datetimeFigureOut">
              <a:rPr lang="pt-PT" smtClean="0"/>
              <a:t>06/04/2022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5CD9A-D4D3-4585-B16B-3268E60CF9A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72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FC43A-8EF6-441D-8DCF-68DF46B32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C67A9-88AA-4C0A-AE0A-F16853825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6DFE751-48A1-4E65-90AD-A5D42A07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8A3B8F3-0383-47B0-9BD2-19F4F5D0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9683AC-52F8-437D-8E56-77F3AD9B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3BBA5B4A-6A41-4166-8B9C-75A4176FCC63}"/>
              </a:ext>
            </a:extLst>
          </p:cNvPr>
          <p:cNvCxnSpPr>
            <a:cxnSpLocks/>
          </p:cNvCxnSpPr>
          <p:nvPr userDrawn="1"/>
        </p:nvCxnSpPr>
        <p:spPr>
          <a:xfrm>
            <a:off x="1905000" y="3531204"/>
            <a:ext cx="100692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A0235-EEC6-4788-95A2-CBA9916A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28D02B9-CE8C-4E10-AB42-81EEFBB83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C6AF935-6C74-4315-B88A-E4D43544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B68CC01-CD25-4170-98B1-B20ABE54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09065A-F0B7-444F-BDF6-7C73E1BD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EE74B5-B951-4F42-BCA1-3E20603EF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04D7D25-5590-4998-A3B4-D9BE1DB2A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866C8CD-CCE2-4EA6-AD1F-69D6D59E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6A53CA-4B94-4D91-8F0F-7F6F483C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3347889-230E-4BE9-AC6C-3DA64C38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8528" y="6477000"/>
            <a:ext cx="889484" cy="282498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2" y="223160"/>
            <a:ext cx="1077682" cy="10776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8" y="6095212"/>
            <a:ext cx="10203367" cy="68293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105288" y="304801"/>
            <a:ext cx="8250239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effectLst/>
              </a:defRPr>
            </a:lvl1pPr>
          </a:lstStyle>
          <a:p>
            <a:r>
              <a:rPr lang="pt-PT"/>
              <a:t>ESCOLA BÁSICA E SECUNDÁRIA DE PEDROUÇOS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1626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9" y="1968191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8528" y="6477000"/>
            <a:ext cx="889484" cy="2824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8" y="6095212"/>
            <a:ext cx="10203367" cy="68293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105288" y="304801"/>
            <a:ext cx="8250239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effectLst/>
              </a:defRPr>
            </a:lvl1pPr>
          </a:lstStyle>
          <a:p>
            <a:r>
              <a:rPr lang="pt-PT"/>
              <a:t>ESCOLA BÁSICA E SECUNDÁRIA DE PEDROUÇOS</a:t>
            </a:r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2" y="223160"/>
            <a:ext cx="1077682" cy="10776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6F7E5-3105-4B59-BE2F-9ABB3A1E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0B6ADF-B111-48C2-BD19-0B58F817C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D21F389-BDAA-4143-8D08-49E527E7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E4F4E43-277A-41E6-9A07-FFF2BDFD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38F78D-14FE-46A7-94B2-CAEC9364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46E2B-EC50-41D1-858A-F6FFABA1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B6F4CF-8D06-46BE-8650-77599DD3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AAC6FEE-D768-40F1-84A9-81A4446B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5941D8-C028-4895-8AF6-FA0883B9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6209DEC-5781-40E7-83AC-4FEEE7F1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892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6F7A5-B217-4C0C-9D22-130AD376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01FC96-6922-4BB6-9A57-CEBE32ABB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850B6ED-375D-4605-ADC0-68C3C2617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62D6EF1-531C-4763-9BB4-284AB82E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F853C8-5DFF-4303-8545-C496D86D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017EF52-F2E8-4C6E-A255-4A7EEB99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5088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7F9C4-3692-414F-BEE5-AD8FD07A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CCB6FB-53F9-40B7-9DA2-49F352813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AB6C4F-962F-49CA-9298-913010C26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3DB2F78-9A04-4C36-8492-BF885BA33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6D5E223-5FC7-48E7-835F-39C37C6FD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E00066F-32B6-46CC-86C5-55285851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79BA173-3DA5-4EB8-BE55-0EE16D30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76C520A-637A-4DE0-ADA7-869C939E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029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75852-2BD1-44C3-9C1B-4B7A897A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26AF020-1789-4732-AAC8-C16FEA0A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45B301B-0F8B-4B70-816B-4E8B5BCD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040D8AF-D891-4593-A746-E80B3F21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824316D-71EB-4172-A99C-137BFA49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08087ED-F331-4551-8888-3294F97A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062403C-CAF5-4EF8-834B-BE7BA111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25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C5FBD-6DE1-4295-AD30-A7F68503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8AF81E-8E32-4F5C-AFDE-25E51B08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E354679-931B-4A35-B5F9-A7C7DF96C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CD3F338-59F6-44B5-AD30-222D6F15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1220669-E938-45B9-8A48-0F1AB7EF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D7E028E-52F0-41D0-A579-736144E1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647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B16BA-FA6A-45BF-BF85-0AC06F39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4EE3E90-9A35-413B-810B-1A295F65B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2106E52-8B07-4E20-B640-91DA84078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37A1E70-1160-4F5C-B2E4-2E923F0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4B165ED-7B31-49A1-8316-3C4CBC28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AC6A69F-3807-4F54-B774-D925572B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6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8111531-C863-478D-AB82-CB2E9623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DEAE8C1-58CF-42C2-B607-1CD5B7AE1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AA11ADD-DC5B-4BFA-838A-FCB8073AB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D46FA1-760C-41F6-8AF1-00FBA9373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E4F3F6-D0B8-44BA-A5F2-8E81D7659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DD67C9-4C47-4D21-9169-73A5DCBF672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"/>
            <a:ext cx="1077682" cy="10776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E359BBF-86B1-4FAD-A119-95A3EC52CA5F}"/>
              </a:ext>
            </a:extLst>
          </p:cNvPr>
          <p:cNvSpPr txBox="1">
            <a:spLocks/>
          </p:cNvSpPr>
          <p:nvPr userDrawn="1"/>
        </p:nvSpPr>
        <p:spPr>
          <a:xfrm>
            <a:off x="1135825" y="49428"/>
            <a:ext cx="7616286" cy="4352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/>
              <a:t>ESCOLA BÁSICA E SECUNDÁRIA DE PEDROUÇOS</a:t>
            </a:r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6" y="5970970"/>
            <a:ext cx="7253416" cy="8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17" r:id="rId12"/>
    <p:sldLayoutId id="2147483650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8640" y="3081538"/>
            <a:ext cx="10373360" cy="32786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t"/>
            <a:endParaRPr lang="pt-PT">
              <a:solidFill>
                <a:schemeClr val="tx1"/>
              </a:solidFill>
              <a:latin typeface="Lucida Handwriting" panose="03010101010101010101" pitchFamily="66" charset="0"/>
            </a:endParaRPr>
          </a:p>
          <a:p>
            <a:pPr algn="just" fontAlgn="t"/>
            <a:r>
              <a:rPr lang="pt-PT">
                <a:solidFill>
                  <a:schemeClr val="tx1"/>
                </a:solidFill>
              </a:rPr>
              <a:t>1- Apresentação dos novos elementos da equipa SGQ;</a:t>
            </a:r>
          </a:p>
          <a:p>
            <a:pPr algn="just" fontAlgn="t"/>
            <a:r>
              <a:rPr lang="pt-PT"/>
              <a:t>2- Apresentação da oferta formativa para o ano letivo 2022/23;</a:t>
            </a:r>
          </a:p>
          <a:p>
            <a:pPr algn="just" fontAlgn="t"/>
            <a:r>
              <a:rPr lang="pt-PT">
                <a:solidFill>
                  <a:schemeClr val="tx1"/>
                </a:solidFill>
              </a:rPr>
              <a:t>3- Partilha dos indicadores EQAVET, com análise das metas atingidas e desvios;</a:t>
            </a:r>
          </a:p>
          <a:p>
            <a:pPr algn="just" fontAlgn="t"/>
            <a:r>
              <a:rPr lang="pt-PT">
                <a:solidFill>
                  <a:schemeClr val="tx1"/>
                </a:solidFill>
              </a:rPr>
              <a:t>4- Propostas de melhoria para o 2º ano;</a:t>
            </a:r>
          </a:p>
          <a:p>
            <a:pPr algn="just" fontAlgn="t"/>
            <a:r>
              <a:rPr lang="pt-PT">
                <a:solidFill>
                  <a:schemeClr val="tx1"/>
                </a:solidFill>
              </a:rPr>
              <a:t>5- Espaço de partilha da comunidade.</a:t>
            </a:r>
          </a:p>
          <a:p>
            <a:pPr algn="ctr" fontAlgn="t"/>
            <a:r>
              <a:rPr lang="pt-PT">
                <a:solidFill>
                  <a:schemeClr val="tx1"/>
                </a:solidFill>
              </a:rPr>
              <a:t>					         </a:t>
            </a:r>
            <a:r>
              <a:rPr lang="pt-PT" sz="2000">
                <a:solidFill>
                  <a:schemeClr val="accent1"/>
                </a:solidFill>
              </a:rPr>
              <a:t>Equipa SGQ (Sistema de Garantia de Qualidade)</a:t>
            </a:r>
          </a:p>
        </p:txBody>
      </p:sp>
      <p:pic>
        <p:nvPicPr>
          <p:cNvPr id="1026" name="Picture 2" descr="https://epbjc.pt/wp-content/uploads/2018/05/eqave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6" b="26468"/>
          <a:stretch/>
        </p:blipFill>
        <p:spPr bwMode="auto">
          <a:xfrm>
            <a:off x="4338986" y="700026"/>
            <a:ext cx="3514028" cy="208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332207" y="880260"/>
            <a:ext cx="167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>
                <a:latin typeface="Candara" panose="020E0502030303020204" pitchFamily="34" charset="0"/>
              </a:rPr>
              <a:t>06/04/2022</a:t>
            </a:r>
          </a:p>
        </p:txBody>
      </p:sp>
    </p:spTree>
    <p:extLst>
      <p:ext uri="{BB962C8B-B14F-4D97-AF65-F5344CB8AC3E}">
        <p14:creationId xmlns:p14="http://schemas.microsoft.com/office/powerpoint/2010/main" val="30691703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E6DACA1F-FE3A-48C8-A176-B7CF41DB4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027012"/>
              </p:ext>
            </p:extLst>
          </p:nvPr>
        </p:nvGraphicFramePr>
        <p:xfrm>
          <a:off x="1194945" y="1244653"/>
          <a:ext cx="10577692" cy="2604816"/>
        </p:xfrm>
        <a:graphic>
          <a:graphicData uri="http://schemas.openxmlformats.org/drawingml/2006/table">
            <a:tbl>
              <a:tblPr/>
              <a:tblGrid>
                <a:gridCol w="1050415">
                  <a:extLst>
                    <a:ext uri="{9D8B030D-6E8A-4147-A177-3AD203B41FA5}">
                      <a16:colId xmlns:a16="http://schemas.microsoft.com/office/drawing/2014/main" val="1476265298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9272391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1803635625"/>
                    </a:ext>
                  </a:extLst>
                </a:gridCol>
                <a:gridCol w="7129517">
                  <a:extLst>
                    <a:ext uri="{9D8B030D-6E8A-4147-A177-3AD203B41FA5}">
                      <a16:colId xmlns:a16="http://schemas.microsoft.com/office/drawing/2014/main" val="290092811"/>
                    </a:ext>
                  </a:extLst>
                </a:gridCol>
              </a:tblGrid>
              <a:tr h="4565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Área de Melhoria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da Área de Melhoria</a:t>
                      </a:r>
                      <a:r>
                        <a:rPr lang="pt-PT" sz="2000" b="0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Objetivo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do objetivo e metas a alcançar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99434"/>
                  </a:ext>
                </a:extLst>
              </a:tr>
              <a:tr h="205739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AM5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Dar maior visibilidade à oferta formativa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O13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Aumento de iniciativas de promoção da escola no exterior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535512"/>
                  </a:ext>
                </a:extLst>
              </a:tr>
              <a:tr h="20573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O14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Promoção da participação para a proposta de sugestões de melhoria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957646"/>
                  </a:ext>
                </a:extLst>
              </a:tr>
              <a:tr h="31350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O15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Continuação do aumento da participação da escola na comunidade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659664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D1E24D42-3F4B-3126-C12B-E3EEBC6638D4}"/>
              </a:ext>
            </a:extLst>
          </p:cNvPr>
          <p:cNvSpPr txBox="1">
            <a:spLocks/>
          </p:cNvSpPr>
          <p:nvPr/>
        </p:nvSpPr>
        <p:spPr>
          <a:xfrm>
            <a:off x="1194945" y="583775"/>
            <a:ext cx="10406003" cy="6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PT" sz="2200" b="1">
                <a:latin typeface="Calibri"/>
                <a:cs typeface="Calibri"/>
              </a:rPr>
            </a:br>
            <a:r>
              <a:rPr lang="pt-PT" sz="2200" b="1">
                <a:solidFill>
                  <a:srgbClr val="4472C4"/>
                </a:solidFill>
                <a:latin typeface="WordVisi_MSFontService"/>
              </a:rPr>
              <a:t>3- Propostas de melhoria para o 2º ano (3/3)</a:t>
            </a:r>
            <a:br>
              <a:rPr lang="pt-PT" sz="2200" b="1">
                <a:latin typeface="Calibri"/>
                <a:cs typeface="Calibri"/>
              </a:rPr>
            </a:br>
            <a:endParaRPr lang="pt-PT" sz="1600"/>
          </a:p>
        </p:txBody>
      </p:sp>
    </p:spTree>
    <p:extLst>
      <p:ext uri="{BB962C8B-B14F-4D97-AF65-F5344CB8AC3E}">
        <p14:creationId xmlns:p14="http://schemas.microsoft.com/office/powerpoint/2010/main" val="203497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5EB67-70AE-4FED-962A-583827AD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1410153"/>
            <a:ext cx="10515600" cy="1179167"/>
          </a:xfrm>
        </p:spPr>
        <p:txBody>
          <a:bodyPr>
            <a:normAutofit/>
          </a:bodyPr>
          <a:lstStyle/>
          <a:p>
            <a:r>
              <a:rPr lang="pt-PT" sz="1800" b="1" i="0">
                <a:effectLst/>
                <a:latin typeface="Calibri"/>
                <a:cs typeface="Calibri"/>
              </a:rPr>
              <a:t>Reflexão</a:t>
            </a:r>
            <a:r>
              <a:rPr lang="pt-PT" sz="1800" b="1">
                <a:latin typeface="Calibri"/>
                <a:cs typeface="Calibri"/>
              </a:rPr>
              <a:t> e participação dos </a:t>
            </a:r>
            <a:r>
              <a:rPr lang="pt-PT" sz="1800" b="1" err="1">
                <a:latin typeface="Calibri"/>
                <a:cs typeface="Calibri"/>
              </a:rPr>
              <a:t>stakeholders</a:t>
            </a:r>
            <a:r>
              <a:rPr lang="pt-PT" sz="1800" b="1">
                <a:latin typeface="Calibri"/>
                <a:cs typeface="Calibri"/>
              </a:rPr>
              <a:t> internos e externos na melhoria contínua da oferta de EFP, na</a:t>
            </a:r>
            <a:r>
              <a:rPr lang="pt-PT" sz="1800" b="1" i="0">
                <a:effectLst/>
                <a:latin typeface="Calibri"/>
                <a:cs typeface="Calibri"/>
              </a:rPr>
              <a:t> aplicação do ciclo de garantia e melhoria da qualidade</a:t>
            </a:r>
            <a:r>
              <a:rPr lang="pt-PT" sz="1800" b="1">
                <a:latin typeface="Calibri"/>
                <a:cs typeface="Calibri"/>
              </a:rPr>
              <a:t>.  </a:t>
            </a:r>
            <a:r>
              <a:rPr lang="pt-PT" sz="1800" b="1" i="0">
                <a:solidFill>
                  <a:srgbClr val="FFFFFF"/>
                </a:solidFill>
                <a:effectLst/>
                <a:latin typeface="Calibri"/>
                <a:cs typeface="Calibri"/>
              </a:rPr>
              <a:t>a aplicação do ciclo de garantia e melhoria da qualidade e participação dos stakeholders internos e externos na melhoria contínua da oferta de EFP</a:t>
            </a:r>
            <a:r>
              <a:rPr lang="pt-PT" sz="18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 </a:t>
            </a:r>
            <a:endParaRPr lang="pt-PT">
              <a:latin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366C59-A476-4855-9182-213258E6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61" y="2856965"/>
            <a:ext cx="5747656" cy="27548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4F9B36-FFD5-42FB-8529-A7D82F906A5A}"/>
              </a:ext>
            </a:extLst>
          </p:cNvPr>
          <p:cNvSpPr txBox="1"/>
          <p:nvPr/>
        </p:nvSpPr>
        <p:spPr>
          <a:xfrm>
            <a:off x="9362115" y="5450244"/>
            <a:ext cx="231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/>
              <a:t>OBRIGADA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4B517F0-44CC-CBA0-F13A-09B239CF09DD}"/>
              </a:ext>
            </a:extLst>
          </p:cNvPr>
          <p:cNvSpPr txBox="1">
            <a:spLocks/>
          </p:cNvSpPr>
          <p:nvPr/>
        </p:nvSpPr>
        <p:spPr>
          <a:xfrm>
            <a:off x="1270352" y="822981"/>
            <a:ext cx="10406003" cy="6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PT" sz="2200" b="1">
                <a:latin typeface="Calibri"/>
                <a:cs typeface="Calibri"/>
              </a:rPr>
            </a:br>
            <a:r>
              <a:rPr lang="pt-PT" sz="1800" b="1">
                <a:solidFill>
                  <a:srgbClr val="4472C4"/>
                </a:solidFill>
                <a:latin typeface="WordVisi_MSFontService"/>
              </a:rPr>
              <a:t>5- Espaço de partilha da comunidade.</a:t>
            </a:r>
          </a:p>
          <a:p>
            <a:endParaRPr lang="pt-PT" sz="2200" b="1">
              <a:latin typeface="Calibri"/>
              <a:cs typeface="Calibri"/>
            </a:endParaRPr>
          </a:p>
        </p:txBody>
      </p:sp>
      <p:pic>
        <p:nvPicPr>
          <p:cNvPr id="12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7F45AE20-B9D5-EFFA-713A-BF56B25C1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4" y="2212240"/>
            <a:ext cx="5422536" cy="40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97F81-CD55-49F5-844F-E35D3417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38" y="365125"/>
            <a:ext cx="9977761" cy="1325563"/>
          </a:xfrm>
        </p:spPr>
        <p:txBody>
          <a:bodyPr>
            <a:normAutofit/>
          </a:bodyPr>
          <a:lstStyle/>
          <a:p>
            <a:r>
              <a:rPr lang="pt-PT" sz="2000" b="1">
                <a:solidFill>
                  <a:srgbClr val="4472C4"/>
                </a:solidFill>
                <a:latin typeface="WordVisi_MSFontService"/>
              </a:rPr>
              <a:t>Oferta</a:t>
            </a:r>
            <a:r>
              <a:rPr lang="pt-PT" sz="2000" b="1" i="0">
                <a:solidFill>
                  <a:srgbClr val="4472C4"/>
                </a:solidFill>
                <a:effectLst/>
                <a:latin typeface="WordVisi_MSFontService"/>
              </a:rPr>
              <a:t> formativa de nível 4 para jovens, à data da elaboração do </a:t>
            </a:r>
            <a:r>
              <a:rPr lang="pt-PT" sz="2000" b="1">
                <a:solidFill>
                  <a:srgbClr val="4472C4"/>
                </a:solidFill>
                <a:latin typeface="WordVisi_MSFontService"/>
              </a:rPr>
              <a:t>1º relatório</a:t>
            </a:r>
            <a:r>
              <a:rPr lang="pt-PT" sz="2000" b="1" i="0">
                <a:solidFill>
                  <a:srgbClr val="4472C4"/>
                </a:solidFill>
                <a:effectLst/>
                <a:latin typeface="WordVisi_MSFontService"/>
              </a:rPr>
              <a:t> e nos dois anos letivos anteriores</a:t>
            </a:r>
            <a:endParaRPr lang="pt-PT" sz="2000">
              <a:cs typeface="Calibri Light"/>
            </a:endParaRP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8F34A3C0-0B1B-4332-B143-C5ADEFB8A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830531"/>
              </p:ext>
            </p:extLst>
          </p:nvPr>
        </p:nvGraphicFramePr>
        <p:xfrm>
          <a:off x="1447800" y="1469570"/>
          <a:ext cx="8958969" cy="2755742"/>
        </p:xfrm>
        <a:graphic>
          <a:graphicData uri="http://schemas.openxmlformats.org/drawingml/2006/table">
            <a:tbl>
              <a:tblPr/>
              <a:tblGrid>
                <a:gridCol w="1058091">
                  <a:extLst>
                    <a:ext uri="{9D8B030D-6E8A-4147-A177-3AD203B41FA5}">
                      <a16:colId xmlns:a16="http://schemas.microsoft.com/office/drawing/2014/main" val="2760566912"/>
                    </a:ext>
                  </a:extLst>
                </a:gridCol>
                <a:gridCol w="2184762">
                  <a:extLst>
                    <a:ext uri="{9D8B030D-6E8A-4147-A177-3AD203B41FA5}">
                      <a16:colId xmlns:a16="http://schemas.microsoft.com/office/drawing/2014/main" val="1105899814"/>
                    </a:ext>
                  </a:extLst>
                </a:gridCol>
                <a:gridCol w="510719">
                  <a:extLst>
                    <a:ext uri="{9D8B030D-6E8A-4147-A177-3AD203B41FA5}">
                      <a16:colId xmlns:a16="http://schemas.microsoft.com/office/drawing/2014/main" val="3615092143"/>
                    </a:ext>
                  </a:extLst>
                </a:gridCol>
                <a:gridCol w="373825">
                  <a:extLst>
                    <a:ext uri="{9D8B030D-6E8A-4147-A177-3AD203B41FA5}">
                      <a16:colId xmlns:a16="http://schemas.microsoft.com/office/drawing/2014/main" val="2736790734"/>
                    </a:ext>
                  </a:extLst>
                </a:gridCol>
                <a:gridCol w="432850">
                  <a:extLst>
                    <a:ext uri="{9D8B030D-6E8A-4147-A177-3AD203B41FA5}">
                      <a16:colId xmlns:a16="http://schemas.microsoft.com/office/drawing/2014/main" val="1420007648"/>
                    </a:ext>
                  </a:extLst>
                </a:gridCol>
                <a:gridCol w="432850">
                  <a:extLst>
                    <a:ext uri="{9D8B030D-6E8A-4147-A177-3AD203B41FA5}">
                      <a16:colId xmlns:a16="http://schemas.microsoft.com/office/drawing/2014/main" val="4057674651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1462622556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802723638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2779524459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1940353417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685107403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2105008221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1308920679"/>
                    </a:ext>
                  </a:extLst>
                </a:gridCol>
                <a:gridCol w="495734">
                  <a:extLst>
                    <a:ext uri="{9D8B030D-6E8A-4147-A177-3AD203B41FA5}">
                      <a16:colId xmlns:a16="http://schemas.microsoft.com/office/drawing/2014/main" val="1744767161"/>
                    </a:ext>
                  </a:extLst>
                </a:gridCol>
              </a:tblGrid>
              <a:tr h="558994"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Tipologia do curso</a:t>
                      </a:r>
                      <a:r>
                        <a:rPr lang="pt-PT" sz="11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Designação do curso</a:t>
                      </a:r>
                      <a:r>
                        <a:rPr lang="pt-PT" sz="11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N.º de Turmas / Grupos de Formação / N.º de Alunos (por género e total)</a:t>
                      </a:r>
                      <a:r>
                        <a:rPr lang="pt-PT" sz="11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32151"/>
                  </a:ext>
                </a:extLst>
              </a:tr>
              <a:tr h="3334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2018/2019</a:t>
                      </a:r>
                      <a:r>
                        <a:rPr lang="pt-PT" sz="11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2019/2020</a:t>
                      </a:r>
                      <a:r>
                        <a:rPr lang="pt-PT" sz="11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  <a:r>
                        <a:rPr lang="pt-PT" sz="11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36348"/>
                  </a:ext>
                </a:extLst>
              </a:tr>
              <a:tr h="27459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 / GF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N.º AL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 / GF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N.º AL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 / GF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N.º AL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00718"/>
                  </a:ext>
                </a:extLst>
              </a:tr>
              <a:tr h="47073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pt-PT" sz="8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5827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4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Técnico/a de Apoio Familiar e de Apoio à Comunidade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79071"/>
                  </a:ext>
                </a:extLst>
              </a:tr>
              <a:tr h="54918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4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Técnico/a de Redes Elétricas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0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pt-PT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pt-PT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0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8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8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2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 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 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67134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448E226-A81C-42E8-8D85-AB2BC00EFE79}"/>
              </a:ext>
            </a:extLst>
          </p:cNvPr>
          <p:cNvSpPr txBox="1"/>
          <p:nvPr/>
        </p:nvSpPr>
        <p:spPr>
          <a:xfrm>
            <a:off x="1448646" y="4941059"/>
            <a:ext cx="8957252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/>
              <a:t>PROPOSTAS: 	</a:t>
            </a:r>
          </a:p>
          <a:p>
            <a:r>
              <a:rPr lang="pt-PT" sz="2200" b="1"/>
              <a:t>Técnico Auxiliar de Saúde (novo)</a:t>
            </a:r>
            <a:endParaRPr lang="pt-PT"/>
          </a:p>
          <a:p>
            <a:r>
              <a:rPr lang="pt-PT" sz="2200" b="1"/>
              <a:t>Técnico de Redes Elétricas (continuidade)</a:t>
            </a:r>
            <a:endParaRPr lang="pt-PT" sz="2200" b="1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7F7100-7A63-C03F-BB93-08BD6FA58D7B}"/>
              </a:ext>
            </a:extLst>
          </p:cNvPr>
          <p:cNvSpPr txBox="1"/>
          <p:nvPr/>
        </p:nvSpPr>
        <p:spPr>
          <a:xfrm>
            <a:off x="903514" y="4474028"/>
            <a:ext cx="87630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4472C4"/>
                </a:solidFill>
                <a:latin typeface="WordVisi_MSFontService"/>
                <a:ea typeface="+mj-ea"/>
                <a:cs typeface="+mj-cs"/>
              </a:rPr>
              <a:t>2- Apresentação da oferta formativa para o ano letivo 2022/23</a:t>
            </a:r>
          </a:p>
        </p:txBody>
      </p:sp>
    </p:spTree>
    <p:extLst>
      <p:ext uri="{BB962C8B-B14F-4D97-AF65-F5344CB8AC3E}">
        <p14:creationId xmlns:p14="http://schemas.microsoft.com/office/powerpoint/2010/main" val="219334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6E17C-FDBF-4AD3-B9C9-35422DA1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352" y="822981"/>
            <a:ext cx="10406003" cy="660878"/>
          </a:xfrm>
        </p:spPr>
        <p:txBody>
          <a:bodyPr>
            <a:normAutofit fontScale="90000"/>
          </a:bodyPr>
          <a:lstStyle/>
          <a:p>
            <a:br>
              <a:rPr lang="pt-PT" sz="2200" b="1">
                <a:latin typeface="Calibri"/>
                <a:cs typeface="Calibri"/>
              </a:rPr>
            </a:br>
            <a:r>
              <a:rPr lang="pt-PT" sz="2200" b="1">
                <a:solidFill>
                  <a:srgbClr val="4472C4"/>
                </a:solidFill>
                <a:latin typeface="WordVisi_MSFontService"/>
              </a:rPr>
              <a:t>3- Partilha dos indicadores EQAVET, com análise das metas atingidas e desvio</a:t>
            </a:r>
            <a:br>
              <a:rPr lang="pt-PT" sz="2200" b="1">
                <a:latin typeface="Calibri"/>
                <a:cs typeface="Calibri"/>
              </a:rPr>
            </a:br>
            <a:r>
              <a:rPr lang="pt-PT" sz="1600" b="1">
                <a:latin typeface="Calibri"/>
                <a:cs typeface="Calibri"/>
              </a:rPr>
              <a:t>Balanço dos resultados dos indicadores EQAVET selecionados, de outros em uso e da aferição dos descritores EQAVET/práticas de gestão</a:t>
            </a:r>
            <a:r>
              <a:rPr lang="pt-PT" sz="1600">
                <a:latin typeface="Calibri"/>
                <a:cs typeface="Calibri"/>
              </a:rPr>
              <a:t> </a:t>
            </a:r>
            <a:br>
              <a:rPr lang="pt-PT" sz="1600"/>
            </a:br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50E7BF-9F1D-4B02-BCA8-BE87AFE7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4"/>
            <a:ext cx="10515600" cy="4552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 rtl="0" fontAlgn="base">
              <a:buNone/>
            </a:pPr>
            <a:r>
              <a:rPr lang="pt-PT" sz="19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No âmbito do processo de implementação, foi elaborado a documento base, assim como o plano de ação, no qual se definiram os pontos de partida e as metas que o AE de Pedrouços pretende alcançar, norteando-se pelos indicadores EQAVET definidos como prioritários pela ANQEP</a:t>
            </a:r>
          </a:p>
          <a:p>
            <a:pPr marL="0" indent="0" algn="just" rtl="0" fontAlgn="base">
              <a:buNone/>
            </a:pPr>
            <a:endParaRPr lang="pt-PT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fontAlgn="base"/>
            <a:r>
              <a:rPr lang="pt-PT" sz="16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pt-PT" sz="16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Indicador EQAVET 4a) - Conclusão dos cursos. </a:t>
            </a:r>
          </a:p>
          <a:p>
            <a:pPr marL="0" indent="0" algn="just" fontAlgn="base">
              <a:buNone/>
            </a:pPr>
            <a:endParaRPr lang="pt-PT" sz="1600" b="0" i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pPr algn="just" fontAlgn="base"/>
            <a:r>
              <a:rPr lang="pt-PT" sz="16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pt-PT" sz="16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Indicador EQAVET 5a) - Taxa de colocação após conclusão de cursos de EFP. </a:t>
            </a:r>
          </a:p>
          <a:p>
            <a:pPr marL="0" indent="0" algn="just" rtl="0" fontAlgn="base">
              <a:buNone/>
            </a:pPr>
            <a:endParaRPr lang="pt-PT" sz="1600" b="0" i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pPr algn="just" fontAlgn="base"/>
            <a:r>
              <a:rPr lang="pt-PT" sz="16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pt-PT" sz="16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Indicador EQAVET 6a) - Utilização das competências adquiridas no local de trabalho. </a:t>
            </a:r>
          </a:p>
          <a:p>
            <a:pPr lvl="1" algn="just" fontAlgn="base"/>
            <a:r>
              <a:rPr lang="pt-PT" sz="16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Percentagem de alunos que completaram o curso e que trabalham em profissões diretamente relacionadas com o curso/Área de Educação e Formação que concluíram. </a:t>
            </a:r>
          </a:p>
          <a:p>
            <a:pPr marL="457200" lvl="1" indent="0" algn="just" fontAlgn="base">
              <a:buNone/>
            </a:pPr>
            <a:endParaRPr lang="pt-PT" sz="1600" b="0" i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pPr algn="just" rtl="0" fontAlgn="base"/>
            <a:r>
              <a:rPr lang="pt-PT" sz="16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Indicador EQAVET 6b</a:t>
            </a:r>
            <a:r>
              <a:rPr lang="pt-PT" sz="1600" b="0" i="0" baseline="30000">
                <a:solidFill>
                  <a:srgbClr val="000000"/>
                </a:solidFill>
                <a:effectLst/>
                <a:latin typeface="Calibri"/>
                <a:cs typeface="Calibri"/>
              </a:rPr>
              <a:t>3</a:t>
            </a:r>
            <a:r>
              <a:rPr lang="pt-PT" sz="16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) - Utilização das competências adquiridas no local de trabalho. </a:t>
            </a:r>
          </a:p>
          <a:p>
            <a:pPr lvl="1" algn="just" fontAlgn="base"/>
            <a:r>
              <a:rPr lang="pt-PT" sz="16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Percentagem de empregadores que estão satisfeitos com os formandos que completarem um curso de EFP. </a:t>
            </a:r>
          </a:p>
          <a:p>
            <a:pPr marL="0" indent="0">
              <a:buNone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288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7355DA07-AE63-4A14-8403-ED8643AD7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26070"/>
              </p:ext>
            </p:extLst>
          </p:nvPr>
        </p:nvGraphicFramePr>
        <p:xfrm>
          <a:off x="1144374" y="1169738"/>
          <a:ext cx="10040643" cy="4839164"/>
        </p:xfrm>
        <a:graphic>
          <a:graphicData uri="http://schemas.openxmlformats.org/drawingml/2006/table">
            <a:tbl>
              <a:tblPr/>
              <a:tblGrid>
                <a:gridCol w="3340862">
                  <a:extLst>
                    <a:ext uri="{9D8B030D-6E8A-4147-A177-3AD203B41FA5}">
                      <a16:colId xmlns:a16="http://schemas.microsoft.com/office/drawing/2014/main" val="1058143977"/>
                    </a:ext>
                  </a:extLst>
                </a:gridCol>
                <a:gridCol w="4641089">
                  <a:extLst>
                    <a:ext uri="{9D8B030D-6E8A-4147-A177-3AD203B41FA5}">
                      <a16:colId xmlns:a16="http://schemas.microsoft.com/office/drawing/2014/main" val="1809140270"/>
                    </a:ext>
                  </a:extLst>
                </a:gridCol>
                <a:gridCol w="991704">
                  <a:extLst>
                    <a:ext uri="{9D8B030D-6E8A-4147-A177-3AD203B41FA5}">
                      <a16:colId xmlns:a16="http://schemas.microsoft.com/office/drawing/2014/main" val="1694670303"/>
                    </a:ext>
                  </a:extLst>
                </a:gridCol>
                <a:gridCol w="1066988">
                  <a:extLst>
                    <a:ext uri="{9D8B030D-6E8A-4147-A177-3AD203B41FA5}">
                      <a16:colId xmlns:a16="http://schemas.microsoft.com/office/drawing/2014/main" val="4124262122"/>
                    </a:ext>
                  </a:extLst>
                </a:gridCol>
              </a:tblGrid>
              <a:tr h="5796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98C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8C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8C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8C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taxas de indicador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98C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2017/2020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C0C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2018/2021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8B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8B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8B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912412"/>
                  </a:ext>
                </a:extLst>
              </a:tr>
              <a:tr h="109720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a)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Conclusão dos cursos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28C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8C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8C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8C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conclusão no tempo previsto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conclusão após o tempo previsto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conclusão global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não aprovação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28C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C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8C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E8C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8C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8B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8C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14912"/>
                  </a:ext>
                </a:extLst>
              </a:tr>
              <a:tr h="140773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a)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colocação após conclusão de cursos de EFP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A0C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C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8C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C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Taxa de diplomados empregados por conta de outrem </a:t>
                      </a:r>
                      <a:endParaRPr lang="pt-PT" sz="14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diplomados à procura de emprego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diplomados por conta própria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diplomados a frequentar estágios profissionais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Taxa de diplomados em prosseguimento de estudos </a:t>
                      </a:r>
                      <a:endParaRPr lang="pt-PT" sz="14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diplomados em situação desconhecida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A0C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B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C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8C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87,5% </a:t>
                      </a:r>
                      <a:endParaRPr lang="pt-PT" sz="14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12,5% </a:t>
                      </a:r>
                      <a:endParaRPr lang="pt-PT" sz="14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3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8C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8C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8C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81733"/>
                  </a:ext>
                </a:extLst>
              </a:tr>
              <a:tr h="1431510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das competências adquiridas no local de trabalho: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a)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Diplomados em profissões diretamente relacionadas com o curso/Área de Educação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b</a:t>
                      </a:r>
                      <a:r>
                        <a:rPr lang="pt-PT" sz="1400" b="1" i="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Satisfação dos empregadores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>
                    <a:lnL w="7620" cap="flat" cmpd="sng" algn="ctr">
                      <a:solidFill>
                        <a:srgbClr val="20C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C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C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C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Diplomados que exercem profissões relacionadas com o curso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Diplomados que exercem profissões não relacionadas com o curso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satisfação dos empregadores </a:t>
                      </a:r>
                    </a:p>
                    <a:p>
                      <a:pPr algn="l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 de satisfação dos empregadores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20C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C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C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40C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8C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8C8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8C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91" marR="47691" marT="23845" marB="23845" anchor="ctr">
                    <a:lnL w="7620" cap="flat" cmpd="sng" algn="ctr">
                      <a:solidFill>
                        <a:srgbClr val="78C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C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8CD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C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9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31DA4-BF5C-48F4-B691-C28AFB04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768" y="614039"/>
            <a:ext cx="8900160" cy="506027"/>
          </a:xfrm>
        </p:spPr>
        <p:txBody>
          <a:bodyPr>
            <a:normAutofit fontScale="90000"/>
          </a:bodyPr>
          <a:lstStyle/>
          <a:p>
            <a:pPr algn="ctr"/>
            <a:br>
              <a:rPr lang="pt-PT" sz="1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pt-PT" sz="1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pt-PT" sz="1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1800" b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pt-PT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alanço sucinto dos indicadores EQAVET selecionados pelo AE de Pedrouços</a:t>
            </a:r>
            <a:r>
              <a:rPr lang="pt-PT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pt-PT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pt-PT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pt-PT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7F96AC4B-F6B2-4E2E-BBC6-DCEF0702F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490478"/>
              </p:ext>
            </p:extLst>
          </p:nvPr>
        </p:nvGraphicFramePr>
        <p:xfrm>
          <a:off x="1081701" y="1298783"/>
          <a:ext cx="10093911" cy="4059483"/>
        </p:xfrm>
        <a:graphic>
          <a:graphicData uri="http://schemas.openxmlformats.org/drawingml/2006/table">
            <a:tbl>
              <a:tblPr/>
              <a:tblGrid>
                <a:gridCol w="1234779">
                  <a:extLst>
                    <a:ext uri="{9D8B030D-6E8A-4147-A177-3AD203B41FA5}">
                      <a16:colId xmlns:a16="http://schemas.microsoft.com/office/drawing/2014/main" val="299240768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616873610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2795997685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335569292"/>
                    </a:ext>
                  </a:extLst>
                </a:gridCol>
                <a:gridCol w="860084">
                  <a:extLst>
                    <a:ext uri="{9D8B030D-6E8A-4147-A177-3AD203B41FA5}">
                      <a16:colId xmlns:a16="http://schemas.microsoft.com/office/drawing/2014/main" val="3585579546"/>
                    </a:ext>
                  </a:extLst>
                </a:gridCol>
                <a:gridCol w="860084">
                  <a:extLst>
                    <a:ext uri="{9D8B030D-6E8A-4147-A177-3AD203B41FA5}">
                      <a16:colId xmlns:a16="http://schemas.microsoft.com/office/drawing/2014/main" val="71990186"/>
                    </a:ext>
                  </a:extLst>
                </a:gridCol>
                <a:gridCol w="860084">
                  <a:extLst>
                    <a:ext uri="{9D8B030D-6E8A-4147-A177-3AD203B41FA5}">
                      <a16:colId xmlns:a16="http://schemas.microsoft.com/office/drawing/2014/main" val="4036965160"/>
                    </a:ext>
                  </a:extLst>
                </a:gridCol>
              </a:tblGrid>
              <a:tr h="59219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DE MELHORIA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05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05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86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 DAS METAS A ALCANÇAR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85F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melhoria 20/21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86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alcançados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8314286"/>
                  </a:ext>
                </a:extLst>
              </a:tr>
              <a:tr h="5530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18/21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19/22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20/23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75547"/>
                  </a:ext>
                </a:extLst>
              </a:tr>
              <a:tr h="422995">
                <a:tc gridSpan="7">
                  <a:txBody>
                    <a:bodyPr/>
                    <a:lstStyle/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nº4 a) – Conclusão dos cursos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2069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D05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base"/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69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rgbClr val="2069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3907274"/>
                  </a:ext>
                </a:extLst>
              </a:tr>
              <a:tr h="601669">
                <a:tc rowSpan="4"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conclusão dos cursos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2069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69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a taxa de desistência dos EFP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desistência dos Cursos Profissionais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Módulos em atraso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6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44.3%</a:t>
                      </a:r>
                      <a:r>
                        <a:rPr lang="pt-PT" sz="16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0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6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42.9%</a:t>
                      </a:r>
                      <a:endParaRPr lang="pt-PT" sz="1600" b="0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 </a:t>
                      </a:r>
                      <a:endParaRPr lang="pt-P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  <a:p>
                      <a:pPr algn="ctr" rtl="0" fontAlgn="base"/>
                      <a:endParaRPr lang="pt-PT" sz="1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16.8% </a:t>
                      </a:r>
                      <a:endParaRPr lang="pt-PT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862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711887"/>
                  </a:ext>
                </a:extLst>
              </a:tr>
              <a:tr h="33115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a percentagem de faltas injustificadas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Faltas injustificadas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  <a:r>
                        <a:rPr lang="pt-PT" sz="16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9.55%</a:t>
                      </a:r>
                      <a:endParaRPr lang="pt-PT" sz="1600" b="0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  <a:r>
                        <a:rPr lang="pt-PT" sz="16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86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3882"/>
                  </a:ext>
                </a:extLst>
              </a:tr>
              <a:tr h="70932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Promover a intervenção escolar pais/EE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Contactos com os Pais/EE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72.5%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85.5% </a:t>
                      </a:r>
                      <a:endParaRPr lang="pt-PT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85.5% </a:t>
                      </a:r>
                      <a:endParaRPr lang="pt-PT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86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225512"/>
                  </a:ext>
                </a:extLst>
              </a:tr>
              <a:tr h="5322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Reduzir a taxa de não aprovação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Não Aprovação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7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38.6%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86F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 </a:t>
                      </a:r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7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87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87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87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37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89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CF47F-6FB1-4DAF-9736-D3AF143B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31" y="5722694"/>
            <a:ext cx="7803472" cy="45162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PT" sz="1200" b="0" i="0">
                <a:solidFill>
                  <a:srgbClr val="FF0000"/>
                </a:solidFill>
                <a:effectLst/>
                <a:latin typeface="Calibri"/>
                <a:cs typeface="Calibri"/>
              </a:rPr>
              <a:t>*</a:t>
            </a:r>
            <a:r>
              <a:rPr lang="pt-PT" sz="12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 Os valores indicados situam-se abaixo do esperado, devido à situação pandémica. </a:t>
            </a:r>
            <a:endParaRPr lang="pt-PT" sz="1200">
              <a:latin typeface="Calibri"/>
              <a:cs typeface="Calibri"/>
            </a:endParaRP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419AA744-BB55-4ECF-A517-7C089D892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1085"/>
              </p:ext>
            </p:extLst>
          </p:nvPr>
        </p:nvGraphicFramePr>
        <p:xfrm>
          <a:off x="1131479" y="831026"/>
          <a:ext cx="10291763" cy="4804315"/>
        </p:xfrm>
        <a:graphic>
          <a:graphicData uri="http://schemas.openxmlformats.org/drawingml/2006/table">
            <a:tbl>
              <a:tblPr/>
              <a:tblGrid>
                <a:gridCol w="1451083">
                  <a:extLst>
                    <a:ext uri="{9D8B030D-6E8A-4147-A177-3AD203B41FA5}">
                      <a16:colId xmlns:a16="http://schemas.microsoft.com/office/drawing/2014/main" val="3339229409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1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1128193146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3582179160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val="1596364614"/>
                    </a:ext>
                  </a:extLst>
                </a:gridCol>
                <a:gridCol w="623980">
                  <a:extLst>
                    <a:ext uri="{9D8B030D-6E8A-4147-A177-3AD203B41FA5}">
                      <a16:colId xmlns:a16="http://schemas.microsoft.com/office/drawing/2014/main" val="1324732539"/>
                    </a:ext>
                  </a:extLst>
                </a:gridCol>
              </a:tblGrid>
              <a:tr h="588010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DE MELHORIA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7620" cap="flat" cmpd="sng" algn="ctr">
                      <a:solidFill>
                        <a:srgbClr val="58F2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8F2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8F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 DAS METAS A ALCANÇAR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8F2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melhoria 20/21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8F4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alcançados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8161202"/>
                  </a:ext>
                </a:extLst>
              </a:tr>
              <a:tr h="5693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1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18/21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marL="89601" marR="89601" marT="44800" marB="4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1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19/22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marL="89601" marR="89601" marT="44800" marB="4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1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20/23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marL="89601" marR="89601" marT="44800" marB="4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9122"/>
                  </a:ext>
                </a:extLst>
              </a:tr>
              <a:tr h="419280">
                <a:tc gridSpan="7">
                  <a:txBody>
                    <a:bodyPr/>
                    <a:lstStyle/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nº 5 a)- Taxa de colocação após a conclusão de cursos de EFP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b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4678546"/>
                  </a:ext>
                </a:extLst>
              </a:tr>
              <a:tr h="1696319"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colocação após conclusão de cursos de EFP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Reforçar as redes e as parcerias com as empresas da região, intensificando as dinâmicas de trabalho colaborativo escola-meio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 de parcerias (reforço) </a:t>
                      </a:r>
                    </a:p>
                    <a:p>
                      <a:pPr algn="just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Sessões técnicas e aulas na escola com empresários e especialistas de diversas áreas de formação nas turmas finalistas </a:t>
                      </a:r>
                    </a:p>
                    <a:p>
                      <a:pPr algn="just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Visitas de estudo às empresas por ano </a:t>
                      </a:r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letivo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por turma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1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1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1*</a:t>
                      </a:r>
                      <a:r>
                        <a:rPr lang="pt-PT" sz="14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1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0*</a:t>
                      </a:r>
                      <a:r>
                        <a:rPr lang="pt-PT" sz="14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1*</a:t>
                      </a:r>
                      <a:r>
                        <a:rPr lang="pt-PT" sz="14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1" i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pt-PT" sz="14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3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49409"/>
                  </a:ext>
                </a:extLst>
              </a:tr>
              <a:tr h="58801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Auscultar as entidades que recebem os alunos em FCT </a:t>
                      </a:r>
                    </a:p>
                    <a:p>
                      <a:pPr algn="l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Auscultar as empresas ou outras entidades empregadoras e entidades parceiras </a:t>
                      </a:r>
                      <a:endParaRPr lang="pt-PT"/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 da avaliação da FCT </a:t>
                      </a:r>
                      <a:endParaRPr lang="pt-PT"/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15 </a:t>
                      </a:r>
                      <a:endParaRPr lang="pt-PT"/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83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50220"/>
                  </a:ext>
                </a:extLst>
              </a:tr>
              <a:tr h="8200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Consultas/</a:t>
                      </a:r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groups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 os stakeholders por ano letivo </a:t>
                      </a:r>
                      <a:endParaRPr lang="pt-PT"/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pt-PT"/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83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3D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1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2*</a:t>
                      </a:r>
                      <a:r>
                        <a:rPr lang="pt-PT" sz="14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84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601" marR="89601" marT="44800" marB="44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84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844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3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3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81241780-7CDF-4474-83EE-01E0AD476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69794"/>
              </p:ext>
            </p:extLst>
          </p:nvPr>
        </p:nvGraphicFramePr>
        <p:xfrm>
          <a:off x="1118587" y="832773"/>
          <a:ext cx="10375370" cy="5098554"/>
        </p:xfrm>
        <a:graphic>
          <a:graphicData uri="http://schemas.openxmlformats.org/drawingml/2006/table">
            <a:tbl>
              <a:tblPr/>
              <a:tblGrid>
                <a:gridCol w="1476332">
                  <a:extLst>
                    <a:ext uri="{9D8B030D-6E8A-4147-A177-3AD203B41FA5}">
                      <a16:colId xmlns:a16="http://schemas.microsoft.com/office/drawing/2014/main" val="2609361786"/>
                    </a:ext>
                  </a:extLst>
                </a:gridCol>
                <a:gridCol w="275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1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1925006724"/>
                    </a:ext>
                  </a:extLst>
                </a:gridCol>
                <a:gridCol w="559799">
                  <a:extLst>
                    <a:ext uri="{9D8B030D-6E8A-4147-A177-3AD203B41FA5}">
                      <a16:colId xmlns:a16="http://schemas.microsoft.com/office/drawing/2014/main" val="2440779299"/>
                    </a:ext>
                  </a:extLst>
                </a:gridCol>
                <a:gridCol w="559799">
                  <a:extLst>
                    <a:ext uri="{9D8B030D-6E8A-4147-A177-3AD203B41FA5}">
                      <a16:colId xmlns:a16="http://schemas.microsoft.com/office/drawing/2014/main" val="999376044"/>
                    </a:ext>
                  </a:extLst>
                </a:gridCol>
                <a:gridCol w="559799">
                  <a:extLst>
                    <a:ext uri="{9D8B030D-6E8A-4147-A177-3AD203B41FA5}">
                      <a16:colId xmlns:a16="http://schemas.microsoft.com/office/drawing/2014/main" val="2790287818"/>
                    </a:ext>
                  </a:extLst>
                </a:gridCol>
              </a:tblGrid>
              <a:tr h="40805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DE MELHORIA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7620" cap="flat" cmpd="sng" algn="ctr">
                      <a:solidFill>
                        <a:srgbClr val="204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4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5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4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 DAS METAS A ALCANÇAR</a:t>
                      </a: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7620" cap="flat" cmpd="sng" algn="ctr">
                      <a:solidFill>
                        <a:srgbClr val="405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4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melhoria 20/21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85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alcançados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54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18/21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/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19/22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1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20/23</a:t>
                      </a:r>
                      <a:r>
                        <a:rPr lang="pt-PT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1112"/>
                  </a:ext>
                </a:extLst>
              </a:tr>
              <a:tr h="286492">
                <a:tc gridSpan="7">
                  <a:txBody>
                    <a:bodyPr/>
                    <a:lstStyle/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nº6 a) Utilização das competências adquiridas no local de trabalho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b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08897"/>
                  </a:ext>
                </a:extLst>
              </a:tr>
              <a:tr h="560165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Diplomados em profissões diretamente relacionadas com o curso/Área de Educação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Potenciar a empregabilidade do aluno através da adequação do perfil de competências do aluno às características do local de estágio </a:t>
                      </a:r>
                    </a:p>
                    <a:p>
                      <a:pPr algn="l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Potenciar ao máximo a empregabilidade do aluno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Percentagem de alunos com nota ≥ 15 valores nas avaliações de FCT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 </a:t>
                      </a:r>
                      <a:endParaRPr lang="pt-PT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85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099173"/>
                  </a:ext>
                </a:extLst>
              </a:tr>
              <a:tr h="89429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Aulas com/sessões técnicas por turma finalista/ano;  </a:t>
                      </a:r>
                    </a:p>
                    <a:p>
                      <a:pPr algn="l" rtl="0" fontAlgn="base"/>
                      <a:endParaRPr lang="pt-PT" sz="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Visitas de estudo a empresas por ano letivo;  </a:t>
                      </a:r>
                    </a:p>
                    <a:p>
                      <a:pPr algn="l" rtl="0" fontAlgn="base"/>
                      <a:endParaRPr lang="pt-PT" sz="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Novas empresas parceiras por curso. </a:t>
                      </a:r>
                      <a:endParaRPr lang="pt-PT"/>
                    </a:p>
                  </a:txBody>
                  <a:tcPr marL="63103" marR="63103" marT="31552" marB="315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PT"/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pt-PT"/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85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165193"/>
                  </a:ext>
                </a:extLst>
              </a:tr>
              <a:tr h="286492">
                <a:tc gridSpan="7">
                  <a:txBody>
                    <a:bodyPr/>
                    <a:lstStyle/>
                    <a:p>
                      <a:pPr algn="l" rtl="0" fontAlgn="base"/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nº6 b</a:t>
                      </a:r>
                      <a:r>
                        <a:rPr lang="pt-PT" sz="1400" b="1" i="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PT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Utilização das competências adquiridas no local de trabalho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b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752805"/>
                  </a:ext>
                </a:extLst>
              </a:tr>
              <a:tr h="1704701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Satisfação dos empregadores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Monitorizar a utilização das competências adquiridas no local de trabalho pelos alunos dos cursos profissionais;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Sessão anual de técnicas de procura de emprego e da realização da simulação de entrevistas de emprego (presenças e timings) </a:t>
                      </a:r>
                    </a:p>
                    <a:p>
                      <a:pPr algn="l" rtl="0" fontAlgn="base"/>
                      <a:endParaRPr lang="pt-PT" sz="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Elaboração dos CV (digital - </a:t>
                      </a:r>
                      <a:r>
                        <a:rPr lang="pt-PT" sz="1400" b="0" i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Linkedin</a:t>
                      </a:r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e/ou Europass), cartas de apresentação em português (no âmbito da disciplina de Área de Integração) e em Inglês (acompanhado na própria disciplina) por parte de todos os alunos finalistas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85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endParaRPr lang="pt-PT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103" marR="63103" marT="31552" marB="315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85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03" marR="63103" marT="31552" marB="315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B85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PT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03" marR="63103" marT="31552" marB="315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85B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85B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58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74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E6DACA1F-FE3A-48C8-A176-B7CF41DB4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525839"/>
              </p:ext>
            </p:extLst>
          </p:nvPr>
        </p:nvGraphicFramePr>
        <p:xfrm>
          <a:off x="1194945" y="1244653"/>
          <a:ext cx="10577690" cy="4253628"/>
        </p:xfrm>
        <a:graphic>
          <a:graphicData uri="http://schemas.openxmlformats.org/drawingml/2006/table">
            <a:tbl>
              <a:tblPr/>
              <a:tblGrid>
                <a:gridCol w="1060575">
                  <a:extLst>
                    <a:ext uri="{9D8B030D-6E8A-4147-A177-3AD203B41FA5}">
                      <a16:colId xmlns:a16="http://schemas.microsoft.com/office/drawing/2014/main" val="1476265298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92723911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1803635625"/>
                    </a:ext>
                  </a:extLst>
                </a:gridCol>
                <a:gridCol w="7038075">
                  <a:extLst>
                    <a:ext uri="{9D8B030D-6E8A-4147-A177-3AD203B41FA5}">
                      <a16:colId xmlns:a16="http://schemas.microsoft.com/office/drawing/2014/main" val="290092811"/>
                    </a:ext>
                  </a:extLst>
                </a:gridCol>
              </a:tblGrid>
              <a:tr h="36249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Área de Melhoria</a:t>
                      </a:r>
                      <a:r>
                        <a:rPr lang="pt-PT" sz="1800" b="0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da Área de Melhoria</a:t>
                      </a:r>
                      <a:r>
                        <a:rPr lang="pt-PT" sz="2000" b="0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Objetivo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do objetivo e metas a alcançar</a:t>
                      </a:r>
                      <a:r>
                        <a:rPr lang="pt-PT" sz="2000" b="0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99434"/>
                  </a:ext>
                </a:extLst>
              </a:tr>
              <a:tr h="215537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AM1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Aumentar o sucesso dos Cursos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O1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pt-PT" sz="2000" b="0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Diminuir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desistência dos cursos 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8722"/>
                  </a:ext>
                </a:extLst>
              </a:tr>
              <a:tr h="1959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O2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Aumentar a taxa de conclusão dos cursos 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20111"/>
                  </a:ext>
                </a:extLst>
              </a:tr>
              <a:tr h="1959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O3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Maior envolvimento com os pais e encarregados de educação nas iniciativas do agrupamento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59606"/>
                  </a:ext>
                </a:extLst>
              </a:tr>
              <a:tr h="205739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AM2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Colocação Após o Curso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O4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Aumentar o número de diplomados empregados após finalizarem os cursos na sua área de estudo 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463005"/>
                  </a:ext>
                </a:extLst>
              </a:tr>
              <a:tr h="20573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O5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Aumentar a cooperação com e entre instituições EPF regionais e nacionais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492339"/>
                  </a:ext>
                </a:extLst>
              </a:tr>
              <a:tr h="1959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O6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Aumentar o número de diplomados a frequentar o ensino superior 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620764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D1E24D42-3F4B-3126-C12B-E3EEBC6638D4}"/>
              </a:ext>
            </a:extLst>
          </p:cNvPr>
          <p:cNvSpPr txBox="1">
            <a:spLocks/>
          </p:cNvSpPr>
          <p:nvPr/>
        </p:nvSpPr>
        <p:spPr>
          <a:xfrm>
            <a:off x="1194945" y="583775"/>
            <a:ext cx="10406003" cy="6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PT" sz="2200" b="1">
                <a:latin typeface="Calibri"/>
                <a:cs typeface="Calibri"/>
              </a:rPr>
            </a:br>
            <a:r>
              <a:rPr lang="pt-PT" sz="2200" b="1">
                <a:solidFill>
                  <a:srgbClr val="4472C4"/>
                </a:solidFill>
                <a:latin typeface="WordVisi_MSFontService"/>
              </a:rPr>
              <a:t>3- Propostas de melhoria para o 2º ano (1/3)</a:t>
            </a:r>
            <a:br>
              <a:rPr lang="pt-PT" sz="2200" b="1">
                <a:latin typeface="Calibri"/>
                <a:cs typeface="Calibri"/>
              </a:rPr>
            </a:br>
            <a:endParaRPr lang="pt-PT" sz="1600"/>
          </a:p>
        </p:txBody>
      </p:sp>
    </p:spTree>
    <p:extLst>
      <p:ext uri="{BB962C8B-B14F-4D97-AF65-F5344CB8AC3E}">
        <p14:creationId xmlns:p14="http://schemas.microsoft.com/office/powerpoint/2010/main" val="160091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E6DACA1F-FE3A-48C8-A176-B7CF41DB4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022746"/>
              </p:ext>
            </p:extLst>
          </p:nvPr>
        </p:nvGraphicFramePr>
        <p:xfrm>
          <a:off x="1194945" y="1244653"/>
          <a:ext cx="10577691" cy="4558428"/>
        </p:xfrm>
        <a:graphic>
          <a:graphicData uri="http://schemas.openxmlformats.org/drawingml/2006/table">
            <a:tbl>
              <a:tblPr/>
              <a:tblGrid>
                <a:gridCol w="1012628">
                  <a:extLst>
                    <a:ext uri="{9D8B030D-6E8A-4147-A177-3AD203B41FA5}">
                      <a16:colId xmlns:a16="http://schemas.microsoft.com/office/drawing/2014/main" val="1476265298"/>
                    </a:ext>
                  </a:extLst>
                </a:gridCol>
                <a:gridCol w="1582108">
                  <a:extLst>
                    <a:ext uri="{9D8B030D-6E8A-4147-A177-3AD203B41FA5}">
                      <a16:colId xmlns:a16="http://schemas.microsoft.com/office/drawing/2014/main" val="292723911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1803635625"/>
                    </a:ext>
                  </a:extLst>
                </a:gridCol>
                <a:gridCol w="7027915">
                  <a:extLst>
                    <a:ext uri="{9D8B030D-6E8A-4147-A177-3AD203B41FA5}">
                      <a16:colId xmlns:a16="http://schemas.microsoft.com/office/drawing/2014/main" val="290092811"/>
                    </a:ext>
                  </a:extLst>
                </a:gridCol>
              </a:tblGrid>
              <a:tr h="4565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Área de Melhoria</a:t>
                      </a:r>
                      <a:endParaRPr lang="pt-PT" sz="18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da Área de Melhoria</a:t>
                      </a:r>
                      <a:r>
                        <a:rPr lang="pt-PT" sz="2000" b="0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Objetivo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do objetivo e metas a alcançar</a:t>
                      </a:r>
                      <a:endParaRPr lang="pt-PT" sz="20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604" marR="41604" marT="20802" marB="208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99434"/>
                  </a:ext>
                </a:extLst>
              </a:tr>
              <a:tr h="195942"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AM3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Comunicação com os stakeholders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O7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Melhorar o envolvimento dos stakeholders 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3174"/>
                  </a:ext>
                </a:extLst>
              </a:tr>
              <a:tr h="20573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O8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Aumento da relação entre os docentes e Stakeholders externos da região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439181"/>
                  </a:ext>
                </a:extLst>
              </a:tr>
              <a:tr h="1959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O9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Incremento da participação ativa e pró-ativa dos Stakeholders internos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962763"/>
                  </a:ext>
                </a:extLst>
              </a:tr>
              <a:tr h="2663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O10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Aumento da quantidade de Stakeholders externos regionais, nacionais e/ou internacionais (SP)</a:t>
                      </a:r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24839"/>
                  </a:ext>
                </a:extLst>
              </a:tr>
              <a:tr h="195942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AM4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Satisfação dos empregadores </a:t>
                      </a:r>
                    </a:p>
                  </a:txBody>
                  <a:tcPr marL="41604" marR="41604" marT="20802" marB="20802" anchor="ctr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O11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Melhorar o contato dos diplomados com as empresas empregadoras 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92318"/>
                  </a:ext>
                </a:extLst>
              </a:tr>
              <a:tr h="1959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O12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20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Auscultar as empresas a fim de adequar a oferta formativa e conteúdos das mesmas à realidade das empresas  </a:t>
                      </a:r>
                    </a:p>
                  </a:txBody>
                  <a:tcPr marL="41604" marR="41604" marT="20802" marB="20802">
                    <a:lnL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081063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D1E24D42-3F4B-3126-C12B-E3EEBC6638D4}"/>
              </a:ext>
            </a:extLst>
          </p:cNvPr>
          <p:cNvSpPr txBox="1">
            <a:spLocks/>
          </p:cNvSpPr>
          <p:nvPr/>
        </p:nvSpPr>
        <p:spPr>
          <a:xfrm>
            <a:off x="1194945" y="583775"/>
            <a:ext cx="10406003" cy="6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PT" sz="2200" b="1">
                <a:latin typeface="Calibri"/>
                <a:cs typeface="Calibri"/>
              </a:rPr>
            </a:br>
            <a:r>
              <a:rPr lang="pt-PT" sz="2200" b="1">
                <a:solidFill>
                  <a:srgbClr val="4472C4"/>
                </a:solidFill>
                <a:latin typeface="WordVisi_MSFontService"/>
              </a:rPr>
              <a:t>3- Propostas de melhoria para o 2º ano (2/3)</a:t>
            </a:r>
            <a:br>
              <a:rPr lang="pt-PT" sz="2200" b="1">
                <a:latin typeface="Calibri"/>
                <a:cs typeface="Calibri"/>
              </a:rPr>
            </a:br>
            <a:endParaRPr lang="pt-PT" sz="1600"/>
          </a:p>
        </p:txBody>
      </p:sp>
    </p:spTree>
    <p:extLst>
      <p:ext uri="{BB962C8B-B14F-4D97-AF65-F5344CB8AC3E}">
        <p14:creationId xmlns:p14="http://schemas.microsoft.com/office/powerpoint/2010/main" val="152842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AC81BC77B7ED48B4E5568B69FAFBBE" ma:contentTypeVersion="16" ma:contentTypeDescription="Criar um novo documento." ma:contentTypeScope="" ma:versionID="b1538c3e76ec1d1169b29f641f9e85c5">
  <xsd:schema xmlns:xsd="http://www.w3.org/2001/XMLSchema" xmlns:xs="http://www.w3.org/2001/XMLSchema" xmlns:p="http://schemas.microsoft.com/office/2006/metadata/properties" xmlns:ns2="90330415-65b1-439e-803b-07c1a1a6bfaf" xmlns:ns3="f4702694-c04e-444e-b865-2ee532c8a7d2" targetNamespace="http://schemas.microsoft.com/office/2006/metadata/properties" ma:root="true" ma:fieldsID="22f420c49b0f117a42f21b8e0876988b" ns2:_="" ns3:_="">
    <xsd:import namespace="90330415-65b1-439e-803b-07c1a1a6bfaf"/>
    <xsd:import namespace="f4702694-c04e-444e-b865-2ee532c8a7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30415-65b1-439e-803b-07c1a1a6b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m" ma:readOnly="false" ma:fieldId="{5cf76f15-5ced-4ddc-b409-7134ff3c332f}" ma:taxonomyMulti="true" ma:sspId="8273fd62-d361-4273-bb3d-b012bf4acd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02694-c04e-444e-b865-2ee532c8a7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0976a04-1215-4e26-99a9-7388acd50f1a}" ma:internalName="TaxCatchAll" ma:showField="CatchAllData" ma:web="f4702694-c04e-444e-b865-2ee532c8a7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330415-65b1-439e-803b-07c1a1a6bfaf">
      <Terms xmlns="http://schemas.microsoft.com/office/infopath/2007/PartnerControls"/>
    </lcf76f155ced4ddcb4097134ff3c332f>
    <TaxCatchAll xmlns="f4702694-c04e-444e-b865-2ee532c8a7d2" xsi:nil="true"/>
  </documentManagement>
</p:properties>
</file>

<file path=customXml/itemProps1.xml><?xml version="1.0" encoding="utf-8"?>
<ds:datastoreItem xmlns:ds="http://schemas.openxmlformats.org/officeDocument/2006/customXml" ds:itemID="{5C5D8091-F792-4801-8D5F-2603A8B2E1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9D482-23E0-44A3-A24A-9769907E4674}"/>
</file>

<file path=customXml/itemProps3.xml><?xml version="1.0" encoding="utf-8"?>
<ds:datastoreItem xmlns:ds="http://schemas.openxmlformats.org/officeDocument/2006/customXml" ds:itemID="{0FF5F9CF-D8E5-435E-AF86-5F4B742E95F2}">
  <ds:schemaRefs>
    <ds:schemaRef ds:uri="90330415-65b1-439e-803b-07c1a1a6bfaf"/>
    <ds:schemaRef ds:uri="f4702694-c04e-444e-b865-2ee532c8a7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PowerPoint Presentation</vt:lpstr>
      <vt:lpstr>Oferta formativa de nível 4 para jovens, à data da elaboração do 1º relatório e nos dois anos letivos anteriores</vt:lpstr>
      <vt:lpstr> 3- Partilha dos indicadores EQAVET, com análise das metas atingidas e desvio Balanço dos resultados dos indicadores EQAVET selecionados, de outros em uso e da aferição dos descritores EQAVET/práticas de gestão  </vt:lpstr>
      <vt:lpstr>PowerPoint Presentation</vt:lpstr>
      <vt:lpstr>   Balanço sucinto dos indicadores EQAVET selecionados pelo AE de Pedrouços   </vt:lpstr>
      <vt:lpstr>* Os valores indicados situam-se abaixo do esperado, devido à situação pandémica. </vt:lpstr>
      <vt:lpstr>PowerPoint Presentation</vt:lpstr>
      <vt:lpstr>PowerPoint Presentation</vt:lpstr>
      <vt:lpstr>PowerPoint Presentation</vt:lpstr>
      <vt:lpstr>PowerPoint Presentation</vt:lpstr>
      <vt:lpstr>Reflexão e participação dos stakeholders internos e externos na melhoria contínua da oferta de EFP, na aplicação do ciclo de garantia e melhoria da qualidade.  a aplicação do ciclo de garantia e melhoria da qualidade e participação dos stakeholders internos e externos na melhoria contínua da oferta de EFP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Júlia Moura</dc:creator>
  <cp:revision>1</cp:revision>
  <dcterms:created xsi:type="dcterms:W3CDTF">2020-09-16T17:56:42Z</dcterms:created>
  <dcterms:modified xsi:type="dcterms:W3CDTF">2022-04-06T13:54:48Z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0x01010048AC81BC77B7ED48B4E5568B69FAFBBE</vt:lpwstr>
  </property>
</Properties>
</file>